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10287000" cy="18288000"/>
  <p:embeddedFontLst>
    <p:embeddedFont>
      <p:font typeface="Noto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iCW8Kl7msecDEcqxHQeh1s2nnv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0F263E-593E-4149-8B2F-7A9B5C722AE1}">
  <a:tblStyle styleId="{420F263E-593E-4149-8B2F-7A9B5C722A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-regular.fntdata"/><Relationship Id="rId25" Type="http://schemas.openxmlformats.org/officeDocument/2006/relationships/slide" Target="slides/slide19.xml"/><Relationship Id="rId28" Type="http://schemas.openxmlformats.org/officeDocument/2006/relationships/font" Target="fonts/NotoSans-italic.fntdata"/><Relationship Id="rId27" Type="http://schemas.openxmlformats.org/officeDocument/2006/relationships/font" Target="fonts/Noto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일회용품  포장용 그릇을 생산 및 판매 하는 기업입니다. 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가장 구매가 많은 연령이 2,3,40대인 것을 알 수 있다. 이에 따라 2~40대가 가장 많은 유입경로를 분석해보니 유튜브 , SNS광고, </a:t>
            </a:r>
            <a:endParaRPr/>
          </a:p>
        </p:txBody>
      </p:sp>
      <p:sp>
        <p:nvSpPr>
          <p:cNvPr id="249" name="Google Shape;24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71a901213_5_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국내 주요 온라인 유통업체 매출규모를 조사한 결과 1위는 네이버 2위는 쿠팡임에 따라 </a:t>
            </a:r>
            <a:br>
              <a:rPr lang="en-US" sz="1000"/>
            </a:br>
            <a:br>
              <a:rPr lang="en-US" sz="1000">
                <a:solidFill>
                  <a:srgbClr val="555F57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상품 등록을 통해 즉각적인 판매가 이루어지는 동시에, 잠재고객에게 상품 노출 및 홍보 효과까지 1석 2조</a:t>
            </a:r>
            <a:endParaRPr sz="10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1) 신규고객 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    상세페이지를 통해 자사 홈페이지로 유입시켜 회원가입 유도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55F57"/>
                </a:solidFill>
              </a:rPr>
              <a:t>잠재 고객 발굴 및 고객 유치</a:t>
            </a:r>
            <a:endParaRPr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55F57"/>
                </a:solidFill>
              </a:rPr>
              <a:t>로켓배송 서비스 제공</a:t>
            </a:r>
            <a:br>
              <a:rPr lang="en-US">
                <a:solidFill>
                  <a:srgbClr val="555F57"/>
                </a:solidFill>
              </a:rPr>
            </a:br>
            <a:r>
              <a:rPr lang="en-US" sz="4000">
                <a:solidFill>
                  <a:srgbClr val="555F57"/>
                </a:solidFill>
              </a:rPr>
              <a:t>접근성, 편의성, 효율성 향상을 위한 </a:t>
            </a:r>
            <a:br>
              <a:rPr lang="en-US" sz="4000">
                <a:solidFill>
                  <a:srgbClr val="555F57"/>
                </a:solidFill>
              </a:rPr>
            </a:br>
            <a:r>
              <a:rPr lang="en-US" sz="4000">
                <a:solidFill>
                  <a:srgbClr val="555F57"/>
                </a:solidFill>
              </a:rPr>
              <a:t>모바일 시장과 동시 진출 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   </a:t>
            </a:r>
            <a:endParaRPr sz="1000"/>
          </a:p>
        </p:txBody>
      </p:sp>
      <p:sp>
        <p:nvSpPr>
          <p:cNvPr id="262" name="Google Shape;262;g1871a901213_5_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재고준비기간이 0.5일 일때는 이탈고객 발생이 미미하지만, 5.5일 일때는 이탈고객 발생율이 비례하여 급상승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555F57"/>
                </a:solidFill>
              </a:rPr>
              <a:t>재고 준비기간이 5일을 넘어가면, 탈주 고객이 되는 비율이 압도적으로 높아지는 걸 확인할 수 있음</a:t>
            </a:r>
            <a:endParaRPr sz="1200">
              <a:solidFill>
                <a:srgbClr val="555F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555F57"/>
                </a:solidFill>
              </a:rPr>
              <a:t>주력사업 선정을 통한 재고준비기간 단축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top10 100여 가지의 상품 중에서  -&gt; 매출은 30%</a:t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배송기간이 길어질수록, 장기 미접속 하는 사람이 많아진다(상관)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쿠팡 로켓배송  이용</a:t>
            </a:r>
            <a:endParaRPr sz="3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71a901213_2_2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배송기간이 길어질수록, 장기 미접속 하는 사람이 많아진다(상관)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쿠팡 로켓배송  이용</a:t>
            </a:r>
            <a:endParaRPr sz="3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871a901213_2_2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71a901213_11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871a901213_11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71a901213_11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871a901213_11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71a901213_11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871a901213_11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71a901213_11_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871a901213_11_4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추진 배경 (매출현황, 문제점) </a:t>
            </a:r>
            <a:endParaRPr sz="29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진행 방향 (배송, 회원, 마케팅)  </a:t>
            </a:r>
            <a:endParaRPr sz="29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해결 방안 (머신러닝 활용)</a:t>
            </a:r>
            <a:endParaRPr sz="29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9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71a901213_1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적인 수익구조는 크게 두 부류로 나뉘어 집니다 B2B기업와 B2C소비자인데요 먼저  B2B (기업)판매는 전체에서 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32%비율 차지하는데 이는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G사, S사의 편의점과 협약을 맺어 크게 성장하여 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전체 수익의 약 3/1가량을 고정으로 차지하게 되었습니다 다음 </a:t>
            </a:r>
            <a:r>
              <a:rPr lang="en-US"/>
              <a:t>  B2C</a:t>
            </a:r>
            <a:r>
              <a:rPr lang="en-US">
                <a:solidFill>
                  <a:schemeClr val="dk1"/>
                </a:solidFill>
              </a:rPr>
              <a:t>(소비자) 판매</a:t>
            </a:r>
            <a:r>
              <a:rPr lang="en-US"/>
              <a:t>는</a:t>
            </a:r>
            <a:r>
              <a:rPr lang="en-US"/>
              <a:t> 전체에서 </a:t>
            </a:r>
            <a:r>
              <a:rPr lang="en-US">
                <a:solidFill>
                  <a:schemeClr val="dk1"/>
                </a:solidFill>
              </a:rPr>
              <a:t>68%를 차지 하는데   이는 </a:t>
            </a:r>
            <a:r>
              <a:rPr lang="en-US"/>
              <a:t>소상공인,자영업자 고객들로 온라인을 통해 매출이 일어나며 약 전체의 3./2 수준으로 절반이 넘는 큰 비율로 우리 회사의 가장 중요한 수익원 입니다 </a:t>
            </a:r>
            <a:endParaRPr/>
          </a:p>
        </p:txBody>
      </p:sp>
      <p:sp>
        <p:nvSpPr>
          <p:cNvPr id="119" name="Google Shape;119;g1871a901213_1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71a901213_6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17년도 창립 이래 19년도 까지 매출액 규모를 살펴 보시겠습니다 매출이 갈수록 가파른 성장세를 보이고 있으나 월별로 매출액을 살펴보시면 1월 4월 등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17년 1억 8백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18년 17억 2천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19년 14억 1천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총 32억 3천천</a:t>
            </a:r>
            <a:endParaRPr/>
          </a:p>
        </p:txBody>
      </p:sp>
      <p:sp>
        <p:nvSpPr>
          <p:cNvPr id="144" name="Google Shape;144;g1871a901213_6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71a901213_2_2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871a901213_2_2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71a901213_1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871a901213_1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71a901213_2_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871a901213_2_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71a901213_6_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신규 시장에 진출 필요성 언급급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국내 주요 온라인 유통업체 매출규모를 조사한 결과 1위는 네이버 2위는 쿠팡임에 따라 </a:t>
            </a:r>
            <a:br>
              <a:rPr lang="en-US" sz="1000"/>
            </a:br>
            <a:br>
              <a:rPr lang="en-US" sz="1000">
                <a:solidFill>
                  <a:srgbClr val="555F57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상품 등록을 통해 즉각적인 판매가 이루어지는 동시에, 잠재고객에게 상품 노출 및 홍보 효과까지 1석 2조</a:t>
            </a:r>
            <a:endParaRPr sz="10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1) 신규고객 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    상세페이지를 통해 자사 홈페이지로 유입시켜 회원가입 유도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55F57"/>
                </a:solidFill>
              </a:rPr>
              <a:t>잠재 고객 발굴 및 고객 유치</a:t>
            </a:r>
            <a:endParaRPr>
              <a:solidFill>
                <a:srgbClr val="555F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55F57"/>
                </a:solidFill>
              </a:rPr>
              <a:t>로켓배송 서비스 제공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   </a:t>
            </a:r>
            <a:endParaRPr sz="1000"/>
          </a:p>
        </p:txBody>
      </p:sp>
      <p:sp>
        <p:nvSpPr>
          <p:cNvPr id="233" name="Google Shape;233;g1871a901213_6_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35.png"/><Relationship Id="rId8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10" Type="http://schemas.openxmlformats.org/officeDocument/2006/relationships/image" Target="../media/image19.png"/><Relationship Id="rId9" Type="http://schemas.openxmlformats.org/officeDocument/2006/relationships/image" Target="../media/image50.png"/><Relationship Id="rId5" Type="http://schemas.openxmlformats.org/officeDocument/2006/relationships/image" Target="../media/image46.jp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10" Type="http://schemas.openxmlformats.org/officeDocument/2006/relationships/image" Target="../media/image50.png"/><Relationship Id="rId9" Type="http://schemas.openxmlformats.org/officeDocument/2006/relationships/image" Target="../media/image51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Relationship Id="rId7" Type="http://schemas.openxmlformats.org/officeDocument/2006/relationships/image" Target="../media/image30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48.png"/><Relationship Id="rId8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blog.naver.com/urimaumdero/222204821908" TargetMode="External"/><Relationship Id="rId5" Type="http://schemas.openxmlformats.org/officeDocument/2006/relationships/hyperlink" Target="http://news.bizwatch.co.kr/article/consumer/2020/12/08/0017" TargetMode="External"/><Relationship Id="rId6" Type="http://schemas.openxmlformats.org/officeDocument/2006/relationships/hyperlink" Target="https://drive.google.com/drive/folders/1Zq7umouz_UpE9GlvlWl2oNyKEsdHOJi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39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131794" y="-3647723"/>
            <a:ext cx="9831703" cy="1759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548050" y="426100"/>
            <a:ext cx="5570250" cy="9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816229" y="4598324"/>
            <a:ext cx="13050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>
                <a:solidFill>
                  <a:srgbClr val="648B6C"/>
                </a:solidFill>
              </a:rPr>
              <a:t>매출 성장을 위한</a:t>
            </a:r>
            <a:br>
              <a:rPr lang="en-US" sz="9900">
                <a:solidFill>
                  <a:srgbClr val="648B6C"/>
                </a:solidFill>
              </a:rPr>
            </a:br>
            <a:r>
              <a:rPr lang="en-US" sz="9900">
                <a:solidFill>
                  <a:srgbClr val="648B6C"/>
                </a:solidFill>
              </a:rPr>
              <a:t>사업 전략 기획안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237" y="8067496"/>
            <a:ext cx="13038664" cy="24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3237207" y="5025756"/>
            <a:ext cx="986001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9524" y="1194641"/>
            <a:ext cx="17825701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5870800" y="272650"/>
            <a:ext cx="72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55F57"/>
                </a:solidFill>
              </a:rPr>
              <a:t>Marketing to New_customer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776" y="4491204"/>
            <a:ext cx="1699686" cy="130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3200" y="1824800"/>
            <a:ext cx="5112025" cy="70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500" y="5625075"/>
            <a:ext cx="11028150" cy="445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390850"/>
            <a:ext cx="11028150" cy="44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972623" y="457150"/>
            <a:ext cx="31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해결 방안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871a901213_5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0670" y="301851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871a901213_5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871a901213_5_57"/>
          <p:cNvSpPr txBox="1"/>
          <p:nvPr/>
        </p:nvSpPr>
        <p:spPr>
          <a:xfrm>
            <a:off x="972625" y="457150"/>
            <a:ext cx="31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해결 방안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871a901213_5_57"/>
          <p:cNvSpPr txBox="1"/>
          <p:nvPr/>
        </p:nvSpPr>
        <p:spPr>
          <a:xfrm>
            <a:off x="5056325" y="610700"/>
            <a:ext cx="963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판매전략 및 마케팅</a:t>
            </a:r>
            <a:endParaRPr sz="5400">
              <a:solidFill>
                <a:srgbClr val="555F57"/>
              </a:solidFill>
            </a:endParaRPr>
          </a:p>
        </p:txBody>
      </p:sp>
      <p:sp>
        <p:nvSpPr>
          <p:cNvPr id="268" name="Google Shape;268;g1871a901213_5_57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1871a901213_5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4887011" y="5751224"/>
            <a:ext cx="8555502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871a901213_5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871a901213_5_57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871a901213_5_57"/>
          <p:cNvSpPr txBox="1"/>
          <p:nvPr/>
        </p:nvSpPr>
        <p:spPr>
          <a:xfrm>
            <a:off x="626200" y="2218850"/>
            <a:ext cx="82239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</a:rPr>
              <a:t>유통 인프라 확대(웹/앱)</a:t>
            </a:r>
            <a:endParaRPr sz="4000">
              <a:solidFill>
                <a:srgbClr val="555F5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</a:rPr>
              <a:t> </a:t>
            </a:r>
            <a:br>
              <a:rPr lang="en-US" sz="4000">
                <a:solidFill>
                  <a:srgbClr val="555F57"/>
                </a:solidFill>
              </a:rPr>
            </a:br>
            <a:r>
              <a:rPr lang="en-US" sz="4000">
                <a:solidFill>
                  <a:srgbClr val="555F57"/>
                </a:solidFill>
              </a:rPr>
              <a:t>소셜커머스 시장으로 진출</a:t>
            </a:r>
            <a:br>
              <a:rPr lang="en-US" sz="4000">
                <a:solidFill>
                  <a:srgbClr val="555F57"/>
                </a:solidFill>
              </a:rPr>
            </a:br>
            <a:br>
              <a:rPr lang="en-US" sz="4000">
                <a:solidFill>
                  <a:srgbClr val="555F57"/>
                </a:solidFill>
              </a:rPr>
            </a:br>
            <a:r>
              <a:rPr lang="en-US" sz="4000">
                <a:solidFill>
                  <a:srgbClr val="555F57"/>
                </a:solidFill>
              </a:rPr>
              <a:t> 국내 업계 2위 쿠팡 </a:t>
            </a:r>
            <a:endParaRPr sz="4000">
              <a:solidFill>
                <a:srgbClr val="555F5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555F57"/>
              </a:solidFill>
            </a:endParaRPr>
          </a:p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55F57"/>
              </a:buClr>
              <a:buSzPts val="4000"/>
              <a:buAutoNum type="arabicParenR"/>
            </a:pPr>
            <a:r>
              <a:rPr lang="en-US" sz="4000">
                <a:solidFill>
                  <a:srgbClr val="555F57"/>
                </a:solidFill>
              </a:rPr>
              <a:t>잠재 고객 발굴 및 고객 유치</a:t>
            </a:r>
            <a:endParaRPr sz="4000">
              <a:solidFill>
                <a:srgbClr val="555F57"/>
              </a:solidFill>
            </a:endParaRPr>
          </a:p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55F57"/>
              </a:buClr>
              <a:buSzPts val="4000"/>
              <a:buAutoNum type="arabicParenR"/>
            </a:pPr>
            <a:r>
              <a:rPr lang="en-US" sz="4000">
                <a:solidFill>
                  <a:srgbClr val="555F57"/>
                </a:solidFill>
              </a:rPr>
              <a:t>로켓배송 서비스 제공</a:t>
            </a:r>
            <a:endParaRPr sz="4000">
              <a:solidFill>
                <a:srgbClr val="555F57"/>
              </a:solidFill>
            </a:endParaRPr>
          </a:p>
        </p:txBody>
      </p:sp>
      <p:pic>
        <p:nvPicPr>
          <p:cNvPr id="273" name="Google Shape;273;g1871a901213_5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79425" y="2181413"/>
            <a:ext cx="8223900" cy="6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871a901213_5_57"/>
          <p:cNvPicPr preferRelativeResize="0"/>
          <p:nvPr/>
        </p:nvPicPr>
        <p:blipFill rotWithShape="1">
          <a:blip r:embed="rId8">
            <a:alphaModFix/>
          </a:blip>
          <a:srcRect b="1172" l="58900" r="0" t="13270"/>
          <a:stretch/>
        </p:blipFill>
        <p:spPr>
          <a:xfrm>
            <a:off x="503900" y="1751875"/>
            <a:ext cx="7277674" cy="82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11" y="555522"/>
            <a:ext cx="256095" cy="24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"/>
          <p:cNvSpPr txBox="1"/>
          <p:nvPr/>
        </p:nvSpPr>
        <p:spPr>
          <a:xfrm>
            <a:off x="993162" y="428571"/>
            <a:ext cx="23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머신러닝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62948" y="6621944"/>
            <a:ext cx="4718650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8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 txBox="1"/>
          <p:nvPr/>
        </p:nvSpPr>
        <p:spPr>
          <a:xfrm>
            <a:off x="1445645" y="2291781"/>
            <a:ext cx="9102871" cy="178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이커머스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2025703" y="1331885"/>
            <a:ext cx="509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</a:rPr>
              <a:t>Decision Tree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9349975" y="1362863"/>
            <a:ext cx="847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55F57"/>
              </a:solidFill>
            </a:endParaRPr>
          </a:p>
        </p:txBody>
      </p:sp>
      <p:pic>
        <p:nvPicPr>
          <p:cNvPr id="286" name="Google Shape;28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5300" y="3151013"/>
            <a:ext cx="7837900" cy="5766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8"/>
          <p:cNvCxnSpPr/>
          <p:nvPr/>
        </p:nvCxnSpPr>
        <p:spPr>
          <a:xfrm>
            <a:off x="4119150" y="3356350"/>
            <a:ext cx="21900" cy="5928000"/>
          </a:xfrm>
          <a:prstGeom prst="straightConnector1">
            <a:avLst/>
          </a:prstGeom>
          <a:noFill/>
          <a:ln cap="flat" cmpd="sng" w="19050">
            <a:solidFill>
              <a:srgbClr val="D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8"/>
          <p:cNvSpPr txBox="1"/>
          <p:nvPr/>
        </p:nvSpPr>
        <p:spPr>
          <a:xfrm>
            <a:off x="4827200" y="306163"/>
            <a:ext cx="84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55F57"/>
                </a:solidFill>
              </a:rPr>
              <a:t>재고준비기간 </a:t>
            </a:r>
            <a:r>
              <a:rPr b="1" lang="en-US" sz="3600">
                <a:solidFill>
                  <a:srgbClr val="555F57"/>
                </a:solidFill>
              </a:rPr>
              <a:t>단축</a:t>
            </a:r>
            <a:endParaRPr b="1" sz="3600">
              <a:solidFill>
                <a:srgbClr val="555F57"/>
              </a:solidFill>
            </a:endParaRPr>
          </a:p>
        </p:txBody>
      </p:sp>
      <p:pic>
        <p:nvPicPr>
          <p:cNvPr id="289" name="Google Shape;28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00" y="2194213"/>
            <a:ext cx="8073350" cy="74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 txBox="1"/>
          <p:nvPr/>
        </p:nvSpPr>
        <p:spPr>
          <a:xfrm>
            <a:off x="3306750" y="5587288"/>
            <a:ext cx="253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재고준비기간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209526" y="1194641"/>
            <a:ext cx="17825699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3426" y="5381954"/>
            <a:ext cx="1699686" cy="130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8388" y="2133300"/>
            <a:ext cx="19830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3750" y="9265275"/>
            <a:ext cx="6531125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210670" y="301851"/>
            <a:ext cx="17866668" cy="9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84126" y="190476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55522"/>
            <a:ext cx="256095" cy="2484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"/>
          <p:cNvSpPr txBox="1"/>
          <p:nvPr/>
        </p:nvSpPr>
        <p:spPr>
          <a:xfrm>
            <a:off x="993162" y="428571"/>
            <a:ext cx="29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머신러닝</a:t>
            </a:r>
            <a:endParaRPr sz="2900">
              <a:solidFill>
                <a:srgbClr val="555F57"/>
              </a:solidFill>
            </a:endParaRPr>
          </a:p>
        </p:txBody>
      </p:sp>
      <p:sp>
        <p:nvSpPr>
          <p:cNvPr id="303" name="Google Shape;303;p6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09524" y="1194641"/>
            <a:ext cx="17825701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1975" y="1916675"/>
            <a:ext cx="7886699" cy="77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472011" y="4025191"/>
            <a:ext cx="1699686" cy="130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85488" y="4400088"/>
            <a:ext cx="83915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300" y="1764275"/>
            <a:ext cx="7985700" cy="7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9150" y="1764275"/>
            <a:ext cx="19830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"/>
          <p:cNvSpPr txBox="1"/>
          <p:nvPr/>
        </p:nvSpPr>
        <p:spPr>
          <a:xfrm>
            <a:off x="3234325" y="5091100"/>
            <a:ext cx="253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배송걸린기간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4827200" y="382363"/>
            <a:ext cx="84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55F57"/>
                </a:solidFill>
              </a:rPr>
              <a:t>배송기간 </a:t>
            </a:r>
            <a:r>
              <a:rPr b="1" lang="en-US" sz="3600">
                <a:solidFill>
                  <a:srgbClr val="555F57"/>
                </a:solidFill>
              </a:rPr>
              <a:t>단축</a:t>
            </a:r>
            <a:endParaRPr b="1" sz="3600">
              <a:solidFill>
                <a:srgbClr val="555F5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871a901213_2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84126" y="190476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871a901213_2_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55522"/>
            <a:ext cx="256095" cy="24846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871a901213_2_229"/>
          <p:cNvSpPr txBox="1"/>
          <p:nvPr/>
        </p:nvSpPr>
        <p:spPr>
          <a:xfrm>
            <a:off x="993162" y="428571"/>
            <a:ext cx="29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55F57"/>
                </a:solidFill>
              </a:rPr>
              <a:t>머신러닝</a:t>
            </a:r>
            <a:endParaRPr sz="2900">
              <a:solidFill>
                <a:srgbClr val="555F57"/>
              </a:solidFill>
            </a:endParaRPr>
          </a:p>
        </p:txBody>
      </p:sp>
      <p:sp>
        <p:nvSpPr>
          <p:cNvPr id="319" name="Google Shape;319;g1871a901213_2_229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1871a901213_2_2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09526" y="1194641"/>
            <a:ext cx="17825699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871a901213_2_2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72011" y="4025191"/>
            <a:ext cx="1699686" cy="130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871a901213_2_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5488" y="4400088"/>
            <a:ext cx="83915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871a901213_2_229"/>
          <p:cNvSpPr txBox="1"/>
          <p:nvPr/>
        </p:nvSpPr>
        <p:spPr>
          <a:xfrm>
            <a:off x="4827200" y="382363"/>
            <a:ext cx="84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55F57"/>
                </a:solidFill>
              </a:rPr>
              <a:t>기대효과</a:t>
            </a:r>
            <a:endParaRPr b="1" sz="3600">
              <a:solidFill>
                <a:srgbClr val="555F57"/>
              </a:solidFill>
            </a:endParaRPr>
          </a:p>
        </p:txBody>
      </p:sp>
      <p:pic>
        <p:nvPicPr>
          <p:cNvPr id="324" name="Google Shape;324;g1871a901213_2_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125" y="190475"/>
            <a:ext cx="17825701" cy="1009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25" name="Google Shape;325;g1871a901213_2_229"/>
          <p:cNvSpPr txBox="1"/>
          <p:nvPr/>
        </p:nvSpPr>
        <p:spPr>
          <a:xfrm>
            <a:off x="15044014" y="9550844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71a901213_11_8"/>
          <p:cNvSpPr txBox="1"/>
          <p:nvPr/>
        </p:nvSpPr>
        <p:spPr>
          <a:xfrm>
            <a:off x="15044014" y="9550844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g1871a901213_1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13" y="261350"/>
            <a:ext cx="164877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871a901213_1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75" y="1326050"/>
            <a:ext cx="17285852" cy="82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871a901213_1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9523" y="190476"/>
            <a:ext cx="17866668" cy="9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871a901213_11_15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1871a901213_1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75" y="421438"/>
            <a:ext cx="164877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71a901213_1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550" y="1647525"/>
            <a:ext cx="14778349" cy="75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1871a901213_1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9523" y="190476"/>
            <a:ext cx="17866668" cy="9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871a901213_11_22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1871a901213_1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38" y="358238"/>
            <a:ext cx="164877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71a901213_1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150" y="1317875"/>
            <a:ext cx="14747375" cy="78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871a901213_11_22"/>
          <p:cNvSpPr txBox="1"/>
          <p:nvPr/>
        </p:nvSpPr>
        <p:spPr>
          <a:xfrm>
            <a:off x="6007450" y="2550425"/>
            <a:ext cx="895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데이터를 보고 기획을 했으면 더 좋았을거 같다고 생각합니다.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871a901213_11_22"/>
          <p:cNvSpPr txBox="1"/>
          <p:nvPr/>
        </p:nvSpPr>
        <p:spPr>
          <a:xfrm>
            <a:off x="6410850" y="3937375"/>
            <a:ext cx="88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기획과 데이터 분석 간의 흐름이 가장 중요하단 것을 알 수 있었습니다.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871a901213_11_22"/>
          <p:cNvSpPr txBox="1"/>
          <p:nvPr/>
        </p:nvSpPr>
        <p:spPr>
          <a:xfrm>
            <a:off x="6248550" y="5324325"/>
            <a:ext cx="92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871a901213_11_22"/>
          <p:cNvSpPr txBox="1"/>
          <p:nvPr/>
        </p:nvSpPr>
        <p:spPr>
          <a:xfrm>
            <a:off x="6349000" y="6692500"/>
            <a:ext cx="887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데이터를 근간으로 객관적인 지표를 만들고 이를 근거로 삼아 논리적으로 여러가지 인사이트를 도출 하며 해결 하는 전체 과정을 겪어보니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기획을 올바르게 잡아야 진행이 이뤄 질 수 있다는 점을 중요하게 느꼈습니다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871a901213_11_22"/>
          <p:cNvSpPr txBox="1"/>
          <p:nvPr/>
        </p:nvSpPr>
        <p:spPr>
          <a:xfrm>
            <a:off x="6047650" y="8153075"/>
            <a:ext cx="88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데이터 분석에서 기획의 중요성을 알 수 있었습니다.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871a901213_11_22"/>
          <p:cNvSpPr txBox="1"/>
          <p:nvPr/>
        </p:nvSpPr>
        <p:spPr>
          <a:xfrm>
            <a:off x="6128025" y="5007138"/>
            <a:ext cx="895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데이터 분석을 통해, 도출할 수 있는 값이 무궁무진하다는 것을 알 수 있었고, 다양한 결과값을 도출하여 해결방안을 제시할 수 있다는것에 뿌듯함을 느낄 수 있었습니다.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871a901213_11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0661" y="191113"/>
            <a:ext cx="17866668" cy="9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871a901213_11_45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871a901213_11_45"/>
          <p:cNvSpPr txBox="1"/>
          <p:nvPr/>
        </p:nvSpPr>
        <p:spPr>
          <a:xfrm>
            <a:off x="803675" y="562575"/>
            <a:ext cx="417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참고자료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871a901213_11_45"/>
          <p:cNvSpPr txBox="1"/>
          <p:nvPr/>
        </p:nvSpPr>
        <p:spPr>
          <a:xfrm>
            <a:off x="964400" y="1667600"/>
            <a:ext cx="15812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https://blog.naver.com/urimaumdero/222204821908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5"/>
              </a:rPr>
              <a:t>http://news.bizwatch.co.kr/article/consumer/2020/12/08/0017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6"/>
              </a:rPr>
              <a:t>https://drive.google.com/drive/folders/1Zq7umouz_UpE9GlvlWl2oNyKEsdHOJia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9524" y="190476"/>
            <a:ext cx="17866667" cy="9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6"/>
          <p:cNvSpPr txBox="1"/>
          <p:nvPr/>
        </p:nvSpPr>
        <p:spPr>
          <a:xfrm>
            <a:off x="5896209" y="5142857"/>
            <a:ext cx="9184257" cy="12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48B6C"/>
                </a:solidFill>
                <a:latin typeface="Arial"/>
                <a:ea typeface="Arial"/>
                <a:cs typeface="Arial"/>
                <a:sym typeface="Arial"/>
              </a:rPr>
              <a:t>발표를 들어주셔서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 txBox="1"/>
          <p:nvPr/>
        </p:nvSpPr>
        <p:spPr>
          <a:xfrm>
            <a:off x="5834525" y="5975432"/>
            <a:ext cx="11676785" cy="2605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555F57"/>
                </a:solidFill>
                <a:latin typeface="Arial"/>
                <a:ea typeface="Arial"/>
                <a:cs typeface="Arial"/>
                <a:sym typeface="Arial"/>
              </a:rPr>
              <a:t>감사합니다 :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6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24" y="190410"/>
            <a:ext cx="7428571" cy="99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84127" y="190476"/>
            <a:ext cx="17976343" cy="99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8356947" y="4557546"/>
            <a:ext cx="13515350" cy="4979179"/>
            <a:chOff x="8356947" y="4557546"/>
            <a:chExt cx="13515350" cy="4979179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356947" y="7561206"/>
              <a:ext cx="9250978" cy="55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356947" y="8557141"/>
              <a:ext cx="9250978" cy="55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68765" y="6904053"/>
              <a:ext cx="364020" cy="346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86844" y="7889298"/>
              <a:ext cx="364020" cy="3461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100;p2"/>
            <p:cNvGrpSpPr/>
            <p:nvPr/>
          </p:nvGrpSpPr>
          <p:grpSpPr>
            <a:xfrm>
              <a:off x="8356947" y="5838676"/>
              <a:ext cx="13442448" cy="782296"/>
              <a:chOff x="8356947" y="5838676"/>
              <a:chExt cx="13442448" cy="782296"/>
            </a:xfrm>
          </p:grpSpPr>
          <p:pic>
            <p:nvPicPr>
              <p:cNvPr id="101" name="Google Shape;101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356947" y="6565271"/>
                <a:ext cx="9250978" cy="55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83762" y="5921919"/>
                <a:ext cx="364020" cy="3461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" name="Google Shape;103;p2"/>
              <p:cNvSpPr txBox="1"/>
              <p:nvPr/>
            </p:nvSpPr>
            <p:spPr>
              <a:xfrm>
                <a:off x="9224895" y="5838676"/>
                <a:ext cx="125745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555F57"/>
                    </a:solidFill>
                    <a:latin typeface="Arial"/>
                    <a:ea typeface="Arial"/>
                    <a:cs typeface="Arial"/>
                    <a:sym typeface="Arial"/>
                  </a:rPr>
                  <a:t>진행 방향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" name="Google Shape;104;p2"/>
            <p:cNvSpPr txBox="1"/>
            <p:nvPr/>
          </p:nvSpPr>
          <p:spPr>
            <a:xfrm>
              <a:off x="9224897" y="6811811"/>
              <a:ext cx="126474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555F57"/>
                  </a:solidFill>
                  <a:latin typeface="Arial"/>
                  <a:ea typeface="Arial"/>
                  <a:cs typeface="Arial"/>
                  <a:sym typeface="Arial"/>
                </a:rPr>
                <a:t>해결 방안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9224897" y="7797059"/>
              <a:ext cx="12610948" cy="7533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555F57"/>
                  </a:solidFill>
                  <a:latin typeface="Arial"/>
                  <a:ea typeface="Arial"/>
                  <a:cs typeface="Arial"/>
                  <a:sym typeface="Arial"/>
                </a:rPr>
                <a:t>기대 효과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Google Shape;10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56947" y="4557546"/>
              <a:ext cx="9250978" cy="1562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107;p2"/>
            <p:cNvGrpSpPr/>
            <p:nvPr/>
          </p:nvGrpSpPr>
          <p:grpSpPr>
            <a:xfrm>
              <a:off x="8366634" y="4879668"/>
              <a:ext cx="13442449" cy="782302"/>
              <a:chOff x="8366634" y="4879668"/>
              <a:chExt cx="13442449" cy="782302"/>
            </a:xfrm>
          </p:grpSpPr>
          <p:pic>
            <p:nvPicPr>
              <p:cNvPr id="108" name="Google Shape;108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366634" y="5606269"/>
                <a:ext cx="9250978" cy="55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93449" y="4962917"/>
                <a:ext cx="364020" cy="3461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" name="Google Shape;110;p2"/>
              <p:cNvSpPr txBox="1"/>
              <p:nvPr/>
            </p:nvSpPr>
            <p:spPr>
              <a:xfrm>
                <a:off x="9234583" y="4879668"/>
                <a:ext cx="125745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555F57"/>
                    </a:solidFill>
                    <a:latin typeface="Arial"/>
                    <a:ea typeface="Arial"/>
                    <a:cs typeface="Arial"/>
                    <a:sym typeface="Arial"/>
                  </a:rPr>
                  <a:t>추진 배경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2"/>
            <p:cNvGrpSpPr/>
            <p:nvPr/>
          </p:nvGrpSpPr>
          <p:grpSpPr>
            <a:xfrm>
              <a:off x="8366634" y="8754430"/>
              <a:ext cx="13442449" cy="782295"/>
              <a:chOff x="8366634" y="8754430"/>
              <a:chExt cx="13442449" cy="782295"/>
            </a:xfrm>
          </p:grpSpPr>
          <p:pic>
            <p:nvPicPr>
              <p:cNvPr id="112" name="Google Shape;112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366634" y="9481024"/>
                <a:ext cx="9250978" cy="55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93449" y="8837672"/>
                <a:ext cx="364020" cy="3461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114;p2"/>
              <p:cNvSpPr txBox="1"/>
              <p:nvPr/>
            </p:nvSpPr>
            <p:spPr>
              <a:xfrm>
                <a:off x="9234583" y="8754430"/>
                <a:ext cx="125745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555F57"/>
                    </a:solidFill>
                    <a:latin typeface="Arial"/>
                    <a:ea typeface="Arial"/>
                    <a:cs typeface="Arial"/>
                    <a:sym typeface="Arial"/>
                  </a:rPr>
                  <a:t>팀 소개 및 </a:t>
                </a:r>
                <a:r>
                  <a:rPr lang="en-US" sz="2900">
                    <a:solidFill>
                      <a:srgbClr val="555F57"/>
                    </a:solidFill>
                  </a:rPr>
                  <a:t>분석가</a:t>
                </a:r>
                <a:r>
                  <a:rPr lang="en-US" sz="2900">
                    <a:solidFill>
                      <a:srgbClr val="555F57"/>
                    </a:solidFill>
                    <a:latin typeface="Arial"/>
                    <a:ea typeface="Arial"/>
                    <a:cs typeface="Arial"/>
                    <a:sym typeface="Arial"/>
                  </a:rPr>
                  <a:t> 의견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" name="Google Shape;115;p2"/>
          <p:cNvSpPr txBox="1"/>
          <p:nvPr/>
        </p:nvSpPr>
        <p:spPr>
          <a:xfrm>
            <a:off x="12889237" y="744836"/>
            <a:ext cx="4025049" cy="213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55F57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5085714" y="9438095"/>
            <a:ext cx="2742857" cy="582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871a901213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871a901213_1_4"/>
          <p:cNvSpPr txBox="1"/>
          <p:nvPr/>
        </p:nvSpPr>
        <p:spPr>
          <a:xfrm>
            <a:off x="972628" y="457143"/>
            <a:ext cx="20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추진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871a901213_1_4"/>
          <p:cNvSpPr txBox="1"/>
          <p:nvPr/>
        </p:nvSpPr>
        <p:spPr>
          <a:xfrm>
            <a:off x="7667100" y="535725"/>
            <a:ext cx="313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자사 현황</a:t>
            </a:r>
            <a:endParaRPr sz="5400">
              <a:solidFill>
                <a:srgbClr val="555F57"/>
              </a:solidFill>
            </a:endParaRPr>
          </a:p>
        </p:txBody>
      </p:sp>
      <p:pic>
        <p:nvPicPr>
          <p:cNvPr id="124" name="Google Shape;124;g1871a901213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887011" y="5751224"/>
            <a:ext cx="8555502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871a901213_1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871a901213_1_4"/>
          <p:cNvSpPr txBox="1"/>
          <p:nvPr/>
        </p:nvSpPr>
        <p:spPr>
          <a:xfrm>
            <a:off x="10799905" y="1685856"/>
            <a:ext cx="5628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55F57"/>
                </a:solidFill>
              </a:rPr>
              <a:t>전국 매출 분포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871a901213_1_4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1871a901213_1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7088" y="2921050"/>
            <a:ext cx="7134225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871a901213_1_4"/>
          <p:cNvSpPr txBox="1"/>
          <p:nvPr/>
        </p:nvSpPr>
        <p:spPr>
          <a:xfrm>
            <a:off x="10257050" y="3219375"/>
            <a:ext cx="170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경기 18%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871a901213_1_4"/>
          <p:cNvSpPr txBox="1"/>
          <p:nvPr/>
        </p:nvSpPr>
        <p:spPr>
          <a:xfrm>
            <a:off x="12457500" y="4254888"/>
            <a:ext cx="170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서울 12%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871a901213_1_4"/>
          <p:cNvSpPr txBox="1"/>
          <p:nvPr/>
        </p:nvSpPr>
        <p:spPr>
          <a:xfrm>
            <a:off x="13254850" y="8270538"/>
            <a:ext cx="170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부산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11%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g1871a901213_1_4"/>
          <p:cNvCxnSpPr>
            <a:endCxn id="129" idx="2"/>
          </p:cNvCxnSpPr>
          <p:nvPr/>
        </p:nvCxnSpPr>
        <p:spPr>
          <a:xfrm rot="10800000">
            <a:off x="11110550" y="3865875"/>
            <a:ext cx="554100" cy="53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g1871a901213_1_4"/>
          <p:cNvCxnSpPr>
            <a:endCxn id="130" idx="1"/>
          </p:cNvCxnSpPr>
          <p:nvPr/>
        </p:nvCxnSpPr>
        <p:spPr>
          <a:xfrm flipH="1" rot="10800000">
            <a:off x="11664600" y="4578138"/>
            <a:ext cx="792900" cy="323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g1871a901213_1_4"/>
          <p:cNvCxnSpPr>
            <a:endCxn id="131" idx="0"/>
          </p:cNvCxnSpPr>
          <p:nvPr/>
        </p:nvCxnSpPr>
        <p:spPr>
          <a:xfrm>
            <a:off x="14078050" y="7474638"/>
            <a:ext cx="30300" cy="79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g1871a901213_1_4"/>
          <p:cNvSpPr txBox="1"/>
          <p:nvPr/>
        </p:nvSpPr>
        <p:spPr>
          <a:xfrm>
            <a:off x="-302836" y="7814750"/>
            <a:ext cx="5377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  <a:latin typeface="Arial"/>
                <a:ea typeface="Arial"/>
                <a:cs typeface="Arial"/>
                <a:sym typeface="Arial"/>
              </a:rPr>
              <a:t>오프라인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12887A"/>
                </a:solidFill>
              </a:rPr>
              <a:t>대기업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871a901213_1_4"/>
          <p:cNvSpPr txBox="1"/>
          <p:nvPr/>
        </p:nvSpPr>
        <p:spPr>
          <a:xfrm>
            <a:off x="4222100" y="7814600"/>
            <a:ext cx="54237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rgbClr val="555F57"/>
                </a:solidFill>
              </a:rPr>
              <a:t>온라인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800">
                <a:solidFill>
                  <a:srgbClr val="12887A"/>
                </a:solidFill>
              </a:rPr>
              <a:t>소상공인</a:t>
            </a:r>
            <a:endParaRPr b="1" sz="3800">
              <a:solidFill>
                <a:srgbClr val="12887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800">
                <a:solidFill>
                  <a:srgbClr val="12887A"/>
                </a:solidFill>
              </a:rPr>
              <a:t>자영업자</a:t>
            </a:r>
            <a:endParaRPr b="1" sz="3800">
              <a:solidFill>
                <a:srgbClr val="12887A"/>
              </a:solidFill>
            </a:endParaRPr>
          </a:p>
        </p:txBody>
      </p:sp>
      <p:pic>
        <p:nvPicPr>
          <p:cNvPr id="137" name="Google Shape;137;g1871a901213_1_4"/>
          <p:cNvPicPr preferRelativeResize="0"/>
          <p:nvPr/>
        </p:nvPicPr>
        <p:blipFill rotWithShape="1">
          <a:blip r:embed="rId7">
            <a:alphaModFix/>
          </a:blip>
          <a:srcRect b="0" l="4450" r="-4449" t="0"/>
          <a:stretch/>
        </p:blipFill>
        <p:spPr>
          <a:xfrm>
            <a:off x="1682322" y="2890149"/>
            <a:ext cx="6600091" cy="503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871a901213_1_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3667573" y="8730008"/>
            <a:ext cx="2117306" cy="5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871a901213_1_4"/>
          <p:cNvSpPr txBox="1"/>
          <p:nvPr/>
        </p:nvSpPr>
        <p:spPr>
          <a:xfrm>
            <a:off x="1884505" y="1685856"/>
            <a:ext cx="5628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55F57"/>
                </a:solidFill>
              </a:rPr>
              <a:t>전체 </a:t>
            </a:r>
            <a:r>
              <a:rPr lang="en-US" sz="4500">
                <a:solidFill>
                  <a:srgbClr val="555F57"/>
                </a:solidFill>
                <a:latin typeface="Arial"/>
                <a:ea typeface="Arial"/>
                <a:cs typeface="Arial"/>
                <a:sym typeface="Arial"/>
              </a:rPr>
              <a:t>수익 </a:t>
            </a:r>
            <a:r>
              <a:rPr lang="en-US" sz="4500">
                <a:solidFill>
                  <a:srgbClr val="555F57"/>
                </a:solidFill>
              </a:rPr>
              <a:t>구조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871a901213_1_4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871a901213_1_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226282" y="304751"/>
            <a:ext cx="17866668" cy="9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871a901213_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871a901213_6_1"/>
          <p:cNvSpPr txBox="1"/>
          <p:nvPr/>
        </p:nvSpPr>
        <p:spPr>
          <a:xfrm>
            <a:off x="972628" y="457143"/>
            <a:ext cx="20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추진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871a901213_6_1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1871a901213_6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871a901213_6_1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g1871a901213_6_1"/>
          <p:cNvGrpSpPr/>
          <p:nvPr/>
        </p:nvGrpSpPr>
        <p:grpSpPr>
          <a:xfrm>
            <a:off x="1177976" y="3147713"/>
            <a:ext cx="15932048" cy="6429975"/>
            <a:chOff x="1177976" y="3147713"/>
            <a:chExt cx="15932048" cy="6429975"/>
          </a:xfrm>
        </p:grpSpPr>
        <p:pic>
          <p:nvPicPr>
            <p:cNvPr id="152" name="Google Shape;152;g1871a901213_6_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7976" y="3147713"/>
              <a:ext cx="15932048" cy="64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g1871a901213_6_1"/>
            <p:cNvSpPr/>
            <p:nvPr/>
          </p:nvSpPr>
          <p:spPr>
            <a:xfrm>
              <a:off x="2362875" y="3978075"/>
              <a:ext cx="5382300" cy="4467000"/>
            </a:xfrm>
            <a:prstGeom prst="rect">
              <a:avLst/>
            </a:prstGeom>
            <a:solidFill>
              <a:srgbClr val="000000">
                <a:alpha val="38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g1871a901213_6_1"/>
            <p:cNvSpPr/>
            <p:nvPr/>
          </p:nvSpPr>
          <p:spPr>
            <a:xfrm>
              <a:off x="7745175" y="3984350"/>
              <a:ext cx="5536500" cy="4467000"/>
            </a:xfrm>
            <a:prstGeom prst="rect">
              <a:avLst/>
            </a:prstGeom>
            <a:solidFill>
              <a:srgbClr val="000000">
                <a:alpha val="1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g1871a901213_6_1"/>
          <p:cNvSpPr txBox="1"/>
          <p:nvPr/>
        </p:nvSpPr>
        <p:spPr>
          <a:xfrm>
            <a:off x="1374125" y="1950500"/>
            <a:ext cx="40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매출액 추이</a:t>
            </a:r>
            <a:endParaRPr sz="5400">
              <a:solidFill>
                <a:srgbClr val="555F57"/>
              </a:solidFill>
            </a:endParaRPr>
          </a:p>
        </p:txBody>
      </p:sp>
      <p:sp>
        <p:nvSpPr>
          <p:cNvPr id="156" name="Google Shape;156;g1871a901213_6_1"/>
          <p:cNvSpPr txBox="1"/>
          <p:nvPr/>
        </p:nvSpPr>
        <p:spPr>
          <a:xfrm>
            <a:off x="1593325" y="4068400"/>
            <a:ext cx="8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(백만원)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1871a901213_6_1"/>
          <p:cNvSpPr txBox="1"/>
          <p:nvPr/>
        </p:nvSpPr>
        <p:spPr>
          <a:xfrm>
            <a:off x="7667100" y="535725"/>
            <a:ext cx="313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자사 현황</a:t>
            </a:r>
            <a:endParaRPr sz="5400">
              <a:solidFill>
                <a:srgbClr val="555F57"/>
              </a:solidFill>
            </a:endParaRPr>
          </a:p>
        </p:txBody>
      </p:sp>
      <p:pic>
        <p:nvPicPr>
          <p:cNvPr id="158" name="Google Shape;158;g1871a901213_6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6282" y="304751"/>
            <a:ext cx="17866668" cy="9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71a901213_2_279"/>
          <p:cNvSpPr txBox="1"/>
          <p:nvPr/>
        </p:nvSpPr>
        <p:spPr>
          <a:xfrm>
            <a:off x="774484" y="827532"/>
            <a:ext cx="9184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48B6C"/>
                </a:solidFill>
              </a:rPr>
              <a:t>데이터 전처리</a:t>
            </a:r>
            <a:endParaRPr sz="4500">
              <a:solidFill>
                <a:srgbClr val="648B6C"/>
              </a:solidFill>
            </a:endParaRPr>
          </a:p>
        </p:txBody>
      </p:sp>
      <p:sp>
        <p:nvSpPr>
          <p:cNvPr id="164" name="Google Shape;164;g1871a901213_2_279"/>
          <p:cNvSpPr txBox="1"/>
          <p:nvPr/>
        </p:nvSpPr>
        <p:spPr>
          <a:xfrm>
            <a:off x="2194850" y="2488307"/>
            <a:ext cx="116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871a901213_2_279"/>
          <p:cNvSpPr txBox="1"/>
          <p:nvPr/>
        </p:nvSpPr>
        <p:spPr>
          <a:xfrm>
            <a:off x="15085714" y="9447619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6" name="Google Shape;166;g1871a901213_2_279"/>
          <p:cNvGraphicFramePr/>
          <p:nvPr/>
        </p:nvGraphicFramePr>
        <p:xfrm>
          <a:off x="774475" y="205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{420F263E-593E-4149-8B2F-7A9B5C722AE1}</a:tableStyleId>
              </a:tblPr>
              <a:tblGrid>
                <a:gridCol w="3303325"/>
                <a:gridCol w="8791425"/>
                <a:gridCol w="4288250"/>
              </a:tblGrid>
              <a:tr h="100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300"/>
                        <a:t>변수명</a:t>
                      </a:r>
                      <a:endParaRPr sz="4300"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데이터 전처리 과정</a:t>
                      </a:r>
                      <a:endParaRPr sz="3500"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비고</a:t>
                      </a:r>
                      <a:endParaRPr sz="2300"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</a:tr>
              <a:tr h="100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이탈</a:t>
                      </a:r>
                      <a:r>
                        <a:rPr lang="en-US" sz="3600"/>
                        <a:t>고객</a:t>
                      </a:r>
                      <a:endParaRPr sz="36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데이터상 마지막 요일 - 최종주문일</a:t>
                      </a:r>
                      <a:endParaRPr sz="3500"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100일 장기 미주문시, 이탈고객으로 간주</a:t>
                      </a:r>
                      <a:endParaRPr sz="2300"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</a:tr>
              <a:tr h="100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배송걸린기간</a:t>
                      </a:r>
                      <a:endParaRPr sz="36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배송완료일 - 주문일시</a:t>
                      </a:r>
                      <a:endParaRPr sz="3500"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</a:tr>
              <a:tr h="107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택배배송기간</a:t>
                      </a:r>
                      <a:endParaRPr sz="36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배송완료일 - 배송시작일</a:t>
                      </a:r>
                      <a:endParaRPr sz="3500"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</a:tr>
              <a:tr h="111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재고준비기간</a:t>
                      </a:r>
                      <a:endParaRPr sz="36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배송걸린기간 - 택배배송기간</a:t>
                      </a:r>
                      <a:endParaRPr sz="3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</a:tr>
              <a:tr h="86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네이버 포인트</a:t>
                      </a:r>
                      <a:endParaRPr sz="36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0, 1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연속형 데이터였으나 0과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그 이상의 값으로 나눔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pic>
        <p:nvPicPr>
          <p:cNvPr id="167" name="Google Shape;167;g1871a901213_2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26282" y="304751"/>
            <a:ext cx="17866668" cy="9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26282" y="304751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972628" y="457143"/>
            <a:ext cx="20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문제점 도출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6456600" y="535725"/>
            <a:ext cx="537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매출 증가율 감소</a:t>
            </a:r>
            <a:endParaRPr sz="5400">
              <a:solidFill>
                <a:srgbClr val="555F57"/>
              </a:solidFill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3" title="차트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362" y="2309362"/>
            <a:ext cx="11385276" cy="70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871a901213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01" y="2330151"/>
            <a:ext cx="5949926" cy="5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871a901213_1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871a901213_1_43"/>
          <p:cNvSpPr txBox="1"/>
          <p:nvPr/>
        </p:nvSpPr>
        <p:spPr>
          <a:xfrm>
            <a:off x="972623" y="457150"/>
            <a:ext cx="31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문제점 도출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871a901213_1_43"/>
          <p:cNvSpPr txBox="1"/>
          <p:nvPr/>
        </p:nvSpPr>
        <p:spPr>
          <a:xfrm>
            <a:off x="7482300" y="535725"/>
            <a:ext cx="332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배송 지연</a:t>
            </a:r>
            <a:endParaRPr sz="5400">
              <a:solidFill>
                <a:srgbClr val="555F57"/>
              </a:solidFill>
            </a:endParaRPr>
          </a:p>
        </p:txBody>
      </p:sp>
      <p:sp>
        <p:nvSpPr>
          <p:cNvPr id="188" name="Google Shape;188;g1871a901213_1_43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871a901213_1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5012236" y="5820399"/>
            <a:ext cx="8555502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871a901213_1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41708" y="1520729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871a901213_1_43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871a901213_1_43"/>
          <p:cNvSpPr txBox="1"/>
          <p:nvPr/>
        </p:nvSpPr>
        <p:spPr>
          <a:xfrm>
            <a:off x="1706400" y="8435400"/>
            <a:ext cx="573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 약 12%의 배송지연 발생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871a901213_1_43"/>
          <p:cNvSpPr txBox="1"/>
          <p:nvPr/>
        </p:nvSpPr>
        <p:spPr>
          <a:xfrm>
            <a:off x="1752600" y="7403700"/>
            <a:ext cx="4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(*배송지연 :  발송일로 부터 6일 이상 경과 후 수령)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871a901213_1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2250" y="2330150"/>
            <a:ext cx="5587621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871a901213_1_43"/>
          <p:cNvSpPr txBox="1"/>
          <p:nvPr/>
        </p:nvSpPr>
        <p:spPr>
          <a:xfrm>
            <a:off x="10843025" y="7420063"/>
            <a:ext cx="26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(*100일 이상 장기미주문 고객)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871a901213_1_43"/>
          <p:cNvSpPr txBox="1"/>
          <p:nvPr/>
        </p:nvSpPr>
        <p:spPr>
          <a:xfrm>
            <a:off x="6999300" y="2785025"/>
            <a:ext cx="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(건)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871a901213_1_43"/>
          <p:cNvSpPr txBox="1"/>
          <p:nvPr/>
        </p:nvSpPr>
        <p:spPr>
          <a:xfrm>
            <a:off x="2879925" y="5689788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289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871a901213_1_43"/>
          <p:cNvSpPr txBox="1"/>
          <p:nvPr/>
        </p:nvSpPr>
        <p:spPr>
          <a:xfrm>
            <a:off x="15550925" y="3318425"/>
            <a:ext cx="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(명)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871a901213_1_43"/>
          <p:cNvSpPr txBox="1"/>
          <p:nvPr/>
        </p:nvSpPr>
        <p:spPr>
          <a:xfrm>
            <a:off x="1519363" y="6015400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202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g1871a901213_1_43"/>
          <p:cNvCxnSpPr/>
          <p:nvPr/>
        </p:nvCxnSpPr>
        <p:spPr>
          <a:xfrm rot="10800000">
            <a:off x="2086038" y="6361300"/>
            <a:ext cx="916200" cy="1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g1871a901213_1_43"/>
          <p:cNvSpPr txBox="1"/>
          <p:nvPr/>
        </p:nvSpPr>
        <p:spPr>
          <a:xfrm>
            <a:off x="3171600" y="6361300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172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871a901213_1_43"/>
          <p:cNvSpPr txBox="1"/>
          <p:nvPr/>
        </p:nvSpPr>
        <p:spPr>
          <a:xfrm>
            <a:off x="1905000" y="5136600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151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g1871a901213_1_43"/>
          <p:cNvCxnSpPr/>
          <p:nvPr/>
        </p:nvCxnSpPr>
        <p:spPr>
          <a:xfrm flipH="1">
            <a:off x="2464100" y="5327675"/>
            <a:ext cx="1101000" cy="5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g1871a901213_1_43"/>
          <p:cNvCxnSpPr/>
          <p:nvPr/>
        </p:nvCxnSpPr>
        <p:spPr>
          <a:xfrm flipH="1" rot="10800000">
            <a:off x="12093175" y="3812675"/>
            <a:ext cx="778500" cy="164700"/>
          </a:xfrm>
          <a:prstGeom prst="straightConnector1">
            <a:avLst/>
          </a:prstGeom>
          <a:noFill/>
          <a:ln cap="flat" cmpd="sng" w="28575">
            <a:solidFill>
              <a:srgbClr val="F4F4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g1871a901213_1_43"/>
          <p:cNvSpPr txBox="1"/>
          <p:nvPr/>
        </p:nvSpPr>
        <p:spPr>
          <a:xfrm>
            <a:off x="12824225" y="3569100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1196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871a901213_1_43"/>
          <p:cNvSpPr txBox="1"/>
          <p:nvPr/>
        </p:nvSpPr>
        <p:spPr>
          <a:xfrm>
            <a:off x="11777400" y="3396275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1926</a:t>
            </a:r>
            <a:endParaRPr b="1"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871a901213_1_43"/>
          <p:cNvSpPr txBox="1"/>
          <p:nvPr/>
        </p:nvSpPr>
        <p:spPr>
          <a:xfrm>
            <a:off x="12824225" y="5854625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941</a:t>
            </a:r>
            <a:endParaRPr b="1"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871a901213_1_43"/>
          <p:cNvSpPr txBox="1"/>
          <p:nvPr/>
        </p:nvSpPr>
        <p:spPr>
          <a:xfrm>
            <a:off x="13665525" y="6667375"/>
            <a:ext cx="7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1299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g1871a901213_1_43"/>
          <p:cNvCxnSpPr/>
          <p:nvPr/>
        </p:nvCxnSpPr>
        <p:spPr>
          <a:xfrm>
            <a:off x="14111450" y="6167800"/>
            <a:ext cx="11100" cy="6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g1871a901213_1_43"/>
          <p:cNvSpPr txBox="1"/>
          <p:nvPr/>
        </p:nvSpPr>
        <p:spPr>
          <a:xfrm>
            <a:off x="9979775" y="8512350"/>
            <a:ext cx="72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지연 발생 지역과 유사하게 이탈 고객 발생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871a901213_1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226282" y="304751"/>
            <a:ext cx="17866668" cy="9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871a901213_2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0670" y="301851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871a901213_2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871a901213_2_58"/>
          <p:cNvSpPr txBox="1"/>
          <p:nvPr/>
        </p:nvSpPr>
        <p:spPr>
          <a:xfrm>
            <a:off x="972623" y="457150"/>
            <a:ext cx="31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문제점 도출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871a901213_2_58"/>
          <p:cNvSpPr txBox="1"/>
          <p:nvPr/>
        </p:nvSpPr>
        <p:spPr>
          <a:xfrm>
            <a:off x="15085714" y="9438095"/>
            <a:ext cx="274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1871a901213_2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4887011" y="5751224"/>
            <a:ext cx="8555502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871a901213_2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871a901213_2_58"/>
          <p:cNvSpPr txBox="1"/>
          <p:nvPr/>
        </p:nvSpPr>
        <p:spPr>
          <a:xfrm>
            <a:off x="4507125" y="9283750"/>
            <a:ext cx="86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871a901213_2_58"/>
          <p:cNvPicPr preferRelativeResize="0"/>
          <p:nvPr/>
        </p:nvPicPr>
        <p:blipFill rotWithShape="1">
          <a:blip r:embed="rId7">
            <a:alphaModFix/>
          </a:blip>
          <a:srcRect b="4254" l="1117" r="0" t="4061"/>
          <a:stretch/>
        </p:blipFill>
        <p:spPr>
          <a:xfrm>
            <a:off x="9452350" y="3319325"/>
            <a:ext cx="8068476" cy="6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871a901213_2_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63568" y="4657067"/>
            <a:ext cx="1816102" cy="294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871a901213_2_58"/>
          <p:cNvPicPr preferRelativeResize="0"/>
          <p:nvPr/>
        </p:nvPicPr>
        <p:blipFill rotWithShape="1">
          <a:blip r:embed="rId9">
            <a:alphaModFix/>
          </a:blip>
          <a:srcRect b="0" l="1719" r="1117" t="2181"/>
          <a:stretch/>
        </p:blipFill>
        <p:spPr>
          <a:xfrm>
            <a:off x="547050" y="3319325"/>
            <a:ext cx="8375238" cy="6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871a901213_2_58"/>
          <p:cNvSpPr txBox="1"/>
          <p:nvPr/>
        </p:nvSpPr>
        <p:spPr>
          <a:xfrm>
            <a:off x="468050" y="1965025"/>
            <a:ext cx="438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</a:rPr>
              <a:t>월별 회원가입 수</a:t>
            </a:r>
            <a:endParaRPr sz="4000">
              <a:solidFill>
                <a:srgbClr val="555F57"/>
              </a:solidFill>
            </a:endParaRPr>
          </a:p>
        </p:txBody>
      </p:sp>
      <p:sp>
        <p:nvSpPr>
          <p:cNvPr id="227" name="Google Shape;227;g1871a901213_2_58"/>
          <p:cNvSpPr txBox="1"/>
          <p:nvPr/>
        </p:nvSpPr>
        <p:spPr>
          <a:xfrm>
            <a:off x="9613175" y="1939075"/>
            <a:ext cx="589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55F57"/>
                </a:solidFill>
              </a:rPr>
              <a:t>월별 장기 미주문 고객 수</a:t>
            </a:r>
            <a:endParaRPr sz="4000">
              <a:solidFill>
                <a:srgbClr val="555F57"/>
              </a:solidFill>
            </a:endParaRPr>
          </a:p>
        </p:txBody>
      </p:sp>
      <p:sp>
        <p:nvSpPr>
          <p:cNvPr id="228" name="Google Shape;228;g1871a901213_2_58"/>
          <p:cNvSpPr txBox="1"/>
          <p:nvPr/>
        </p:nvSpPr>
        <p:spPr>
          <a:xfrm>
            <a:off x="9993575" y="3413875"/>
            <a:ext cx="80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(명)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871a901213_2_58"/>
          <p:cNvSpPr txBox="1"/>
          <p:nvPr/>
        </p:nvSpPr>
        <p:spPr>
          <a:xfrm>
            <a:off x="804400" y="3387750"/>
            <a:ext cx="8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(명)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871a901213_2_58"/>
          <p:cNvSpPr txBox="1"/>
          <p:nvPr/>
        </p:nvSpPr>
        <p:spPr>
          <a:xfrm>
            <a:off x="5675250" y="535725"/>
            <a:ext cx="69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장기 미주문 고객 증가</a:t>
            </a:r>
            <a:endParaRPr sz="5400">
              <a:solidFill>
                <a:srgbClr val="555F5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871a901213_6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0670" y="301851"/>
            <a:ext cx="17866668" cy="9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871a901213_6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11" y="535737"/>
            <a:ext cx="204592" cy="1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871a901213_6_62"/>
          <p:cNvSpPr txBox="1"/>
          <p:nvPr/>
        </p:nvSpPr>
        <p:spPr>
          <a:xfrm>
            <a:off x="972623" y="457150"/>
            <a:ext cx="31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55F57"/>
                </a:solidFill>
              </a:rPr>
              <a:t>해결 방안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871a901213_6_62"/>
          <p:cNvSpPr txBox="1"/>
          <p:nvPr/>
        </p:nvSpPr>
        <p:spPr>
          <a:xfrm>
            <a:off x="15085714" y="9438095"/>
            <a:ext cx="274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9" name="Google Shape;239;g1871a901213_6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4887011" y="5751224"/>
            <a:ext cx="8555502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871a901213_6_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6145" y="1490316"/>
            <a:ext cx="17786928" cy="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871a901213_6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000" y="2826725"/>
            <a:ext cx="8156701" cy="608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871a901213_6_62"/>
          <p:cNvSpPr txBox="1"/>
          <p:nvPr/>
        </p:nvSpPr>
        <p:spPr>
          <a:xfrm>
            <a:off x="5675250" y="535725"/>
            <a:ext cx="69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55F57"/>
                </a:solidFill>
              </a:rPr>
              <a:t>판매 전략 마케팅</a:t>
            </a:r>
            <a:endParaRPr sz="5400">
              <a:solidFill>
                <a:srgbClr val="555F57"/>
              </a:solidFill>
            </a:endParaRPr>
          </a:p>
        </p:txBody>
      </p:sp>
      <p:sp>
        <p:nvSpPr>
          <p:cNvPr id="243" name="Google Shape;243;g1871a901213_6_62"/>
          <p:cNvSpPr txBox="1"/>
          <p:nvPr/>
        </p:nvSpPr>
        <p:spPr>
          <a:xfrm>
            <a:off x="620450" y="2041225"/>
            <a:ext cx="69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55F57"/>
                </a:solidFill>
              </a:rPr>
              <a:t>네이버 쇼핑 고객 매출액</a:t>
            </a:r>
            <a:endParaRPr sz="3000">
              <a:solidFill>
                <a:srgbClr val="555F57"/>
              </a:solidFill>
            </a:endParaRPr>
          </a:p>
        </p:txBody>
      </p:sp>
      <p:sp>
        <p:nvSpPr>
          <p:cNvPr id="244" name="Google Shape;244;g1871a901213_6_62"/>
          <p:cNvSpPr txBox="1"/>
          <p:nvPr/>
        </p:nvSpPr>
        <p:spPr>
          <a:xfrm>
            <a:off x="9737225" y="8136925"/>
            <a:ext cx="191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2019년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45" name="Google Shape;245;g1871a901213_6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0925" y="2993375"/>
            <a:ext cx="8609751" cy="566256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871a901213_6_62"/>
          <p:cNvSpPr/>
          <p:nvPr/>
        </p:nvSpPr>
        <p:spPr>
          <a:xfrm>
            <a:off x="9589200" y="3646600"/>
            <a:ext cx="2295900" cy="38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2022-11-09T10:19:51Z</dcterms:created>
  <dc:creator>officegen</dc:creator>
</cp:coreProperties>
</file>